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handoutMasterIdLst>
    <p:handoutMasterId r:id="rId24"/>
  </p:handoutMasterIdLst>
  <p:sldIdLst>
    <p:sldId id="256" r:id="rId2"/>
    <p:sldId id="272" r:id="rId3"/>
    <p:sldId id="302" r:id="rId4"/>
    <p:sldId id="274" r:id="rId5"/>
    <p:sldId id="262" r:id="rId6"/>
    <p:sldId id="273" r:id="rId7"/>
    <p:sldId id="264" r:id="rId8"/>
    <p:sldId id="275" r:id="rId9"/>
    <p:sldId id="292" r:id="rId10"/>
    <p:sldId id="267" r:id="rId11"/>
    <p:sldId id="294" r:id="rId12"/>
    <p:sldId id="293" r:id="rId13"/>
    <p:sldId id="295" r:id="rId14"/>
    <p:sldId id="296" r:id="rId15"/>
    <p:sldId id="297" r:id="rId16"/>
    <p:sldId id="298" r:id="rId17"/>
    <p:sldId id="284" r:id="rId18"/>
    <p:sldId id="300" r:id="rId19"/>
    <p:sldId id="299" r:id="rId20"/>
    <p:sldId id="301" r:id="rId21"/>
    <p:sldId id="266" r:id="rId22"/>
    <p:sldId id="278" r:id="rId2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F7F2"/>
    <a:srgbClr val="BDAB15"/>
    <a:srgbClr val="8A546C"/>
    <a:srgbClr val="5B1333"/>
    <a:srgbClr val="BB9F9E"/>
    <a:srgbClr val="FEFEF4"/>
    <a:srgbClr val="FDFDDF"/>
    <a:srgbClr val="525252"/>
    <a:srgbClr val="FCFBFA"/>
    <a:srgbClr val="F8F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5" d="100"/>
          <a:sy n="115" d="100"/>
        </p:scale>
        <p:origin x="432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1" d="100"/>
          <a:sy n="51" d="100"/>
        </p:scale>
        <p:origin x="2624" y="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A513BA-3E82-4812-9926-DD5B40EAAC25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날짜 개체 틀 5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DC2647-C259-4EB5-84B8-93A3F8E54DE7}" type="datetimeFigureOut">
              <a:rPr lang="ko-KR" altLang="en-US" smtClean="0"/>
              <a:t>2022-03-25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98666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122363"/>
            <a:ext cx="103632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8204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4629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5342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77736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005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43362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4001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0569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153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86576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1109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BF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71C398-EBCC-4210-8AFD-1D056CED0821}" type="datetimeFigureOut">
              <a:rPr lang="ko-KR" altLang="en-US" smtClean="0"/>
              <a:t>2022-03-25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89EC6C-4145-4527-B052-BF633A9807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6592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861643" y="1008252"/>
            <a:ext cx="4468712" cy="4468712"/>
          </a:xfrm>
          <a:prstGeom prst="ellipse">
            <a:avLst/>
          </a:prstGeom>
          <a:solidFill>
            <a:schemeClr val="accent4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332262" y="2386995"/>
            <a:ext cx="5527475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dirty="0" err="1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그라찌에</a:t>
            </a:r>
            <a:r>
              <a:rPr lang="ko-KR" altLang="en-US" sz="4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홈페이지</a:t>
            </a:r>
            <a:endParaRPr lang="en-US" altLang="ko-KR" sz="4800" dirty="0" smtClean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48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프로젝트 결과 보고서</a:t>
            </a:r>
            <a:endParaRPr lang="ko-KR" altLang="en-US" sz="48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8236317" y="4876800"/>
            <a:ext cx="32853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2022.03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 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5</a:t>
            </a:r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 </a:t>
            </a:r>
            <a:endParaRPr lang="en-US" altLang="ko-KR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pPr algn="r"/>
            <a:r>
              <a:rPr lang="ko-KR" altLang="en-US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작성자 </a:t>
            </a:r>
            <a:r>
              <a:rPr lang="en-US" altLang="ko-KR" dirty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: </a:t>
            </a:r>
            <a:r>
              <a:rPr lang="ko-KR" altLang="en-US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이혜란</a:t>
            </a:r>
            <a:r>
              <a:rPr lang="en-US" altLang="ko-KR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err="1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임미화</a:t>
            </a:r>
            <a:r>
              <a:rPr lang="en-US" altLang="ko-KR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, </a:t>
            </a:r>
            <a:r>
              <a:rPr lang="ko-KR" altLang="en-US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조지은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106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131046" y="424191"/>
            <a:ext cx="995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296" y="1856509"/>
            <a:ext cx="5275202" cy="2051938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296" y="4144491"/>
            <a:ext cx="5320202" cy="2067540"/>
          </a:xfrm>
          <a:prstGeom prst="rect">
            <a:avLst/>
          </a:prstGeom>
        </p:spPr>
      </p:pic>
      <p:cxnSp>
        <p:nvCxnSpPr>
          <p:cNvPr id="13" name="직선 화살표 연결선 12"/>
          <p:cNvCxnSpPr/>
          <p:nvPr/>
        </p:nvCxnSpPr>
        <p:spPr>
          <a:xfrm>
            <a:off x="5776185" y="2014970"/>
            <a:ext cx="3015347" cy="1290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025544" y="1704707"/>
            <a:ext cx="231185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왼쪽에 위치했던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Header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를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상단에 배치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5776185" y="3289031"/>
            <a:ext cx="1821647" cy="8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813963" y="2974177"/>
            <a:ext cx="17123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슬라이더 이미지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포토샵으로 제작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5776185" y="4891174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016399" y="4612966"/>
            <a:ext cx="355026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Hover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했을때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전체 메뉴가 나타나고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커서가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올라갔을때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색상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4" name="직선 화살표 연결선 23"/>
          <p:cNvCxnSpPr/>
          <p:nvPr/>
        </p:nvCxnSpPr>
        <p:spPr>
          <a:xfrm>
            <a:off x="4596091" y="1533061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6301411" y="1348395"/>
            <a:ext cx="18020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파비콘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제작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추가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1167" y="1304196"/>
            <a:ext cx="4064924" cy="41353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0391" y="1333097"/>
            <a:ext cx="381020" cy="38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7631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131046" y="424191"/>
            <a:ext cx="995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5776185" y="2487757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093631" y="2164591"/>
            <a:ext cx="1697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신메뉴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소개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최대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240" b="39926"/>
          <a:stretch/>
        </p:blipFill>
        <p:spPr>
          <a:xfrm>
            <a:off x="191686" y="1491780"/>
            <a:ext cx="5266504" cy="4207185"/>
          </a:xfrm>
          <a:prstGeom prst="rect">
            <a:avLst/>
          </a:prstGeom>
        </p:spPr>
      </p:pic>
      <p:cxnSp>
        <p:nvCxnSpPr>
          <p:cNvPr id="15" name="직선 화살표 연결선 14"/>
          <p:cNvCxnSpPr/>
          <p:nvPr/>
        </p:nvCxnSpPr>
        <p:spPr>
          <a:xfrm>
            <a:off x="5776185" y="4830907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093631" y="4507741"/>
            <a:ext cx="16979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추천 메뉴 소개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최대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4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장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915191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131046" y="424191"/>
            <a:ext cx="995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6176865" y="2186491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483124" y="1674056"/>
            <a:ext cx="287771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매장찾기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검색창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추가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가맹점 문의하기 버튼 추가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기존의 복잡한 콘텐츠 영역을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나열해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보기쉽게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제작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6254989" y="3988820"/>
            <a:ext cx="1821647" cy="8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8213388" y="3473941"/>
            <a:ext cx="282000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차별화된 원두를 강조하고자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하단에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소개글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추가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메뉴보러가기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’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페이지로 이동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6242910" y="5398086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7483124" y="5119878"/>
            <a:ext cx="350608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가독성이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좋지 않은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푸터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개선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오른쪽 하단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위로가기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’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클릭시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 상단으로 이동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275" b="-23"/>
          <a:stretch/>
        </p:blipFill>
        <p:spPr>
          <a:xfrm>
            <a:off x="352426" y="1408142"/>
            <a:ext cx="5902563" cy="458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26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131046" y="424191"/>
            <a:ext cx="35876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Sub page – About us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4446922" y="1443541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679472" y="1273304"/>
            <a:ext cx="3623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상단 이미지로 현재 페이지 확인 가능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4434093" y="2026670"/>
            <a:ext cx="1821647" cy="8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384588" y="1850316"/>
            <a:ext cx="3355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탭메뉴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해당 내용으로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탭 색상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4500768" y="3845511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796492" y="3427201"/>
            <a:ext cx="57278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기존 서브 페이지보다 배경이미지가 더 크게 차지하는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구성을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‘Grazie’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탭에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그라찌에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소개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비전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CEO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인사말을 함께 넣음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9" b="-1"/>
          <a:stretch/>
        </p:blipFill>
        <p:spPr>
          <a:xfrm>
            <a:off x="1402818" y="1133475"/>
            <a:ext cx="3044104" cy="5510782"/>
          </a:xfrm>
          <a:prstGeom prst="rect">
            <a:avLst/>
          </a:prstGeom>
        </p:spPr>
      </p:pic>
      <p:cxnSp>
        <p:nvCxnSpPr>
          <p:cNvPr id="16" name="직선 화살표 연결선 15"/>
          <p:cNvCxnSpPr/>
          <p:nvPr/>
        </p:nvCxnSpPr>
        <p:spPr>
          <a:xfrm>
            <a:off x="4446922" y="5740986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679472" y="5556320"/>
            <a:ext cx="4463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하단에 이미지 추가하여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비주얼적인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요소 추가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563217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131046" y="424191"/>
            <a:ext cx="30185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Sub page – Menu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4408222" y="1257728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5640772" y="1087491"/>
            <a:ext cx="3623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상단 이미지로 현재 페이지 확인 가능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4395393" y="1840857"/>
            <a:ext cx="1821647" cy="8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345888" y="1664503"/>
            <a:ext cx="3355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탭메뉴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해당 내용으로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탭 색상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20" name="직선 화살표 연결선 19"/>
          <p:cNvCxnSpPr/>
          <p:nvPr/>
        </p:nvCxnSpPr>
        <p:spPr>
          <a:xfrm>
            <a:off x="4436344" y="3312111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5741963" y="2974453"/>
            <a:ext cx="29931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메뉴를 한눈에 볼 수 있게 배치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상세 내용 확인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6" name="직선 화살표 연결선 15"/>
          <p:cNvCxnSpPr/>
          <p:nvPr/>
        </p:nvCxnSpPr>
        <p:spPr>
          <a:xfrm>
            <a:off x="4446922" y="5740986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5694673" y="5417820"/>
            <a:ext cx="30877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신상 메뉴들 소개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자동 재생되는 슬라이더 이미지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804" y="1060212"/>
            <a:ext cx="3029540" cy="5553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75547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131046" y="424191"/>
            <a:ext cx="30426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Sub page – Event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13" name="직선 화살표 연결선 12"/>
          <p:cNvCxnSpPr/>
          <p:nvPr/>
        </p:nvCxnSpPr>
        <p:spPr>
          <a:xfrm>
            <a:off x="5164001" y="1520347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6396551" y="1350110"/>
            <a:ext cx="3623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상단 이미지로 현재 페이지 확인 가능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5294047" y="2036801"/>
            <a:ext cx="1821647" cy="8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7101667" y="1927122"/>
            <a:ext cx="3355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탭메뉴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해당 내용으로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탭 색상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551588" y="2991360"/>
            <a:ext cx="28055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이벤트 제목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+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내용 검색 가능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6" name="직선 화살표 연결선 15"/>
          <p:cNvCxnSpPr/>
          <p:nvPr/>
        </p:nvCxnSpPr>
        <p:spPr>
          <a:xfrm flipV="1">
            <a:off x="5317035" y="5548342"/>
            <a:ext cx="2560140" cy="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8016908" y="5225177"/>
            <a:ext cx="32383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하단에 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‘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메뉴보러가기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’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버튼 추가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클릭시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페이지로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이동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926" y="1104398"/>
            <a:ext cx="3548109" cy="5401177"/>
          </a:xfrm>
          <a:prstGeom prst="rect">
            <a:avLst/>
          </a:prstGeom>
        </p:spPr>
      </p:pic>
      <p:cxnSp>
        <p:nvCxnSpPr>
          <p:cNvPr id="8" name="꺾인 연결선 7"/>
          <p:cNvCxnSpPr>
            <a:endCxn id="21" idx="1"/>
          </p:cNvCxnSpPr>
          <p:nvPr/>
        </p:nvCxnSpPr>
        <p:spPr>
          <a:xfrm>
            <a:off x="5317035" y="2573453"/>
            <a:ext cx="1234553" cy="602573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22" name="직선 화살표 연결선 21"/>
          <p:cNvCxnSpPr/>
          <p:nvPr/>
        </p:nvCxnSpPr>
        <p:spPr>
          <a:xfrm>
            <a:off x="5294047" y="3947793"/>
            <a:ext cx="1821647" cy="831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7370738" y="3793477"/>
            <a:ext cx="1292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이벤트 목록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849009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733550"/>
            <a:ext cx="160332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4</a:t>
            </a:r>
            <a:endParaRPr lang="ko-KR" altLang="en-US" sz="19900" b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01334" y="2844225"/>
            <a:ext cx="53783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작품 소개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32431" y="3804687"/>
            <a:ext cx="15424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Mobile</a:t>
            </a:r>
            <a:endParaRPr lang="ko-KR" altLang="en-US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027102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046" y="1615926"/>
            <a:ext cx="3193694" cy="4169314"/>
          </a:xfrm>
          <a:prstGeom prst="rect">
            <a:avLst/>
          </a:prstGeom>
          <a:effectLst/>
        </p:spPr>
      </p:pic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34" name="TextBox 33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131046" y="424191"/>
            <a:ext cx="995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0199"/>
          <a:stretch/>
        </p:blipFill>
        <p:spPr>
          <a:xfrm>
            <a:off x="2413726" y="1994352"/>
            <a:ext cx="1360331" cy="2599501"/>
          </a:xfrm>
          <a:prstGeom prst="rect">
            <a:avLst/>
          </a:prstGeom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28973" y="1322854"/>
            <a:ext cx="1976652" cy="4302126"/>
          </a:xfrm>
          <a:prstGeom prst="rect">
            <a:avLst/>
          </a:prstGeom>
        </p:spPr>
      </p:pic>
      <p:cxnSp>
        <p:nvCxnSpPr>
          <p:cNvPr id="38" name="직선 화살표 연결선 37"/>
          <p:cNvCxnSpPr/>
          <p:nvPr/>
        </p:nvCxnSpPr>
        <p:spPr>
          <a:xfrm>
            <a:off x="6886575" y="1514149"/>
            <a:ext cx="1295400" cy="87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8382241" y="1340783"/>
            <a:ext cx="12923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토글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메뉴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40" name="직선 화살표 연결선 39"/>
          <p:cNvCxnSpPr/>
          <p:nvPr/>
        </p:nvCxnSpPr>
        <p:spPr>
          <a:xfrm>
            <a:off x="6905625" y="4582553"/>
            <a:ext cx="1295400" cy="87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401291" y="4409187"/>
            <a:ext cx="1980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슬라이더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56387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131046" y="424191"/>
            <a:ext cx="99578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Main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80" b="28750"/>
          <a:stretch/>
        </p:blipFill>
        <p:spPr>
          <a:xfrm>
            <a:off x="1221736" y="1019176"/>
            <a:ext cx="1492686" cy="5437315"/>
          </a:xfrm>
          <a:prstGeom prst="rect">
            <a:avLst/>
          </a:prstGeom>
          <a:ln>
            <a:solidFill>
              <a:schemeClr val="bg2">
                <a:lumMod val="90000"/>
              </a:schemeClr>
            </a:solidFill>
          </a:ln>
        </p:spPr>
      </p:pic>
      <p:cxnSp>
        <p:nvCxnSpPr>
          <p:cNvPr id="22" name="직선 화살표 연결선 21"/>
          <p:cNvCxnSpPr/>
          <p:nvPr/>
        </p:nvCxnSpPr>
        <p:spPr>
          <a:xfrm>
            <a:off x="2714422" y="1667905"/>
            <a:ext cx="1295400" cy="87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210088" y="1494539"/>
            <a:ext cx="2476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신메뉴와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추천메뉴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슬라이더 이미지 추가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7" name="꺾인 연결선 6"/>
          <p:cNvCxnSpPr/>
          <p:nvPr/>
        </p:nvCxnSpPr>
        <p:spPr>
          <a:xfrm flipV="1">
            <a:off x="2714422" y="1876427"/>
            <a:ext cx="1295400" cy="971550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12" name="직선 화살표 연결선 11"/>
          <p:cNvCxnSpPr/>
          <p:nvPr/>
        </p:nvCxnSpPr>
        <p:spPr>
          <a:xfrm>
            <a:off x="2714422" y="4744480"/>
            <a:ext cx="1295400" cy="87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210087" y="4571114"/>
            <a:ext cx="24764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매장 찾기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가맹점 문의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소식은 세로로 배치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435"/>
          <a:stretch/>
        </p:blipFill>
        <p:spPr>
          <a:xfrm>
            <a:off x="6886815" y="1568493"/>
            <a:ext cx="1950091" cy="3601329"/>
          </a:xfrm>
          <a:prstGeom prst="rect">
            <a:avLst/>
          </a:prstGeom>
          <a:ln>
            <a:solidFill>
              <a:schemeClr val="tx1">
                <a:lumMod val="20000"/>
                <a:lumOff val="80000"/>
              </a:schemeClr>
            </a:solidFill>
          </a:ln>
        </p:spPr>
      </p:pic>
      <p:cxnSp>
        <p:nvCxnSpPr>
          <p:cNvPr id="15" name="직선 화살표 연결선 14"/>
          <p:cNvCxnSpPr/>
          <p:nvPr/>
        </p:nvCxnSpPr>
        <p:spPr>
          <a:xfrm>
            <a:off x="8836906" y="2582305"/>
            <a:ext cx="1295400" cy="87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10332571" y="2140870"/>
            <a:ext cx="17498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원두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소개글과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메뉴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바로가기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버튼 추가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7" name="직선 화살표 연결선 16"/>
          <p:cNvCxnSpPr/>
          <p:nvPr/>
        </p:nvCxnSpPr>
        <p:spPr>
          <a:xfrm>
            <a:off x="8836906" y="4280480"/>
            <a:ext cx="1295400" cy="87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208746" y="3907724"/>
            <a:ext cx="17893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모바일에서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보기 쉽게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간소화한 디자인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오른쪽 하단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아이콘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상단으로 이동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60415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6" name="TextBox 5"/>
          <p:cNvSpPr txBox="1"/>
          <p:nvPr/>
        </p:nvSpPr>
        <p:spPr>
          <a:xfrm>
            <a:off x="1131046" y="424191"/>
            <a:ext cx="17522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Sub page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21" b="39989"/>
          <a:stretch/>
        </p:blipFill>
        <p:spPr>
          <a:xfrm>
            <a:off x="1131046" y="1123950"/>
            <a:ext cx="1863551" cy="5448300"/>
          </a:xfrm>
          <a:prstGeom prst="rect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9583" b="16389"/>
          <a:stretch/>
        </p:blipFill>
        <p:spPr>
          <a:xfrm>
            <a:off x="8720897" y="2190750"/>
            <a:ext cx="1951106" cy="2371726"/>
          </a:xfrm>
          <a:prstGeom prst="rect">
            <a:avLst/>
          </a:prstGeom>
          <a:ln>
            <a:solidFill>
              <a:schemeClr val="tx1">
                <a:lumMod val="40000"/>
                <a:lumOff val="60000"/>
              </a:schemeClr>
            </a:solidFill>
          </a:ln>
        </p:spPr>
      </p:pic>
      <p:cxnSp>
        <p:nvCxnSpPr>
          <p:cNvPr id="29" name="직선 화살표 연결선 28"/>
          <p:cNvCxnSpPr/>
          <p:nvPr/>
        </p:nvCxnSpPr>
        <p:spPr>
          <a:xfrm>
            <a:off x="3007426" y="1294187"/>
            <a:ext cx="114000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239976" y="1123950"/>
            <a:ext cx="3623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상단 이미지로 현재 페이지 확인 가능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147430" y="1881187"/>
            <a:ext cx="216360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탭메뉴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클릭시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해당 내용으로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탭 색상 변경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12" name="꺾인 연결선 11"/>
          <p:cNvCxnSpPr/>
          <p:nvPr/>
        </p:nvCxnSpPr>
        <p:spPr>
          <a:xfrm>
            <a:off x="2994597" y="1676400"/>
            <a:ext cx="1053528" cy="40957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>
            <a:off x="2994597" y="4027862"/>
            <a:ext cx="87255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919147" y="3865603"/>
            <a:ext cx="293541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와이드로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배치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텍스트는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중앙정렬로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작은 화면에서 보기 쉽게 배치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cxnSp>
        <p:nvCxnSpPr>
          <p:cNvPr id="35" name="꺾인 연결선 34"/>
          <p:cNvCxnSpPr/>
          <p:nvPr/>
        </p:nvCxnSpPr>
        <p:spPr>
          <a:xfrm rot="10800000" flipV="1">
            <a:off x="6524626" y="2962274"/>
            <a:ext cx="2200275" cy="1065587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cxnSp>
        <p:nvCxnSpPr>
          <p:cNvPr id="39" name="꺾인 연결선 38"/>
          <p:cNvCxnSpPr>
            <a:stCxn id="8" idx="2"/>
          </p:cNvCxnSpPr>
          <p:nvPr/>
        </p:nvCxnSpPr>
        <p:spPr>
          <a:xfrm rot="5400000">
            <a:off x="8634413" y="4500563"/>
            <a:ext cx="1000124" cy="1123950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311036" y="5360714"/>
            <a:ext cx="21900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하단 이미지로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비주얼적인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요소 추가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4324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2" r="180"/>
          <a:stretch/>
        </p:blipFill>
        <p:spPr>
          <a:xfrm>
            <a:off x="5380074" y="0"/>
            <a:ext cx="681192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399607" y="622670"/>
            <a:ext cx="13644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CONTENTS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1983501" y="2367570"/>
            <a:ext cx="4086736" cy="3225875"/>
            <a:chOff x="2064616" y="2143125"/>
            <a:chExt cx="4086736" cy="3290842"/>
          </a:xfrm>
        </p:grpSpPr>
        <p:sp>
          <p:nvSpPr>
            <p:cNvPr id="6" name="TextBox 5"/>
            <p:cNvSpPr txBox="1"/>
            <p:nvPr/>
          </p:nvSpPr>
          <p:spPr>
            <a:xfrm>
              <a:off x="2064616" y="2143125"/>
              <a:ext cx="607859" cy="376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002</a:t>
              </a:r>
              <a:endPara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2064616" y="2884639"/>
              <a:ext cx="607859" cy="376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003</a:t>
              </a:r>
              <a:endPara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064616" y="3701949"/>
              <a:ext cx="607859" cy="376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004</a:t>
              </a:r>
              <a:endPara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2064616" y="5057197"/>
              <a:ext cx="607859" cy="376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005</a:t>
              </a:r>
              <a:endParaRPr lang="ko-KR" altLang="en-US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2609958" y="2143125"/>
              <a:ext cx="947695" cy="376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 err="1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사이트맵</a:t>
              </a:r>
              <a:endParaRPr lang="ko-KR" altLang="en-US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609958" y="2884639"/>
              <a:ext cx="1367682" cy="376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스타일 가이드</a:t>
              </a:r>
              <a:endParaRPr lang="ko-KR" altLang="en-US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2609958" y="3701949"/>
              <a:ext cx="1787669" cy="376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프로젝트 작품 소개</a:t>
              </a:r>
              <a:endParaRPr lang="ko-KR" altLang="en-US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609958" y="5057197"/>
              <a:ext cx="986167" cy="37677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pc="-150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수정 방안</a:t>
              </a:r>
              <a:endParaRPr lang="ko-KR" altLang="en-US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2609958" y="4100003"/>
              <a:ext cx="3541394" cy="6656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400" spc="-150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rPr>
                <a:t>PC</a:t>
              </a:r>
            </a:p>
            <a:p>
              <a:pPr marL="180975" indent="-180975">
                <a:lnSpc>
                  <a:spcPct val="130000"/>
                </a:lnSpc>
                <a:buFont typeface="Wingdings" panose="05000000000000000000" pitchFamily="2" charset="2"/>
                <a:buChar char="§"/>
              </a:pPr>
              <a:r>
                <a:rPr lang="en-US" altLang="ko-KR" sz="1400" spc="-150" dirty="0" smtClean="0">
                  <a:solidFill>
                    <a:schemeClr val="bg1"/>
                  </a:solidFill>
                  <a:latin typeface="나눔스퀘어 Bold" panose="020B0600000101010101" pitchFamily="50" charset="-127"/>
                  <a:ea typeface="나눔스퀘어 Bold" panose="020B0600000101010101" pitchFamily="50" charset="-127"/>
                  <a:cs typeface="Arial" panose="020B0604020202020204" pitchFamily="34" charset="0"/>
                </a:rPr>
                <a:t>Mobile</a:t>
              </a:r>
              <a:endParaRPr lang="ko-KR" altLang="en-US" sz="1400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  <a:cs typeface="Arial" panose="020B0604020202020204" pitchFamily="34" charset="0"/>
              </a:endParaRPr>
            </a:p>
          </p:txBody>
        </p:sp>
      </p:grpSp>
      <p:sp>
        <p:nvSpPr>
          <p:cNvPr id="17" name="직사각형 16"/>
          <p:cNvSpPr/>
          <p:nvPr/>
        </p:nvSpPr>
        <p:spPr>
          <a:xfrm>
            <a:off x="5380074" y="6284"/>
            <a:ext cx="6822558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20000"/>
                </a:schemeClr>
              </a:gs>
              <a:gs pos="23000">
                <a:schemeClr val="accent5">
                  <a:lumMod val="89000"/>
                  <a:alpha val="40000"/>
                </a:schemeClr>
              </a:gs>
              <a:gs pos="69000">
                <a:schemeClr val="accent5">
                  <a:lumMod val="75000"/>
                  <a:alpha val="7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83501" y="1712427"/>
            <a:ext cx="6078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001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528843" y="1712427"/>
            <a:ext cx="9861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pc="-15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작업 순서</a:t>
            </a:r>
            <a:endParaRPr lang="ko-KR" altLang="en-US" spc="-15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62299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733550"/>
            <a:ext cx="160332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5</a:t>
            </a:r>
            <a:endParaRPr lang="ko-KR" altLang="en-US" sz="19900" b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01334" y="2844225"/>
            <a:ext cx="2781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수정 방안</a:t>
            </a:r>
          </a:p>
        </p:txBody>
      </p:sp>
    </p:spTree>
    <p:extLst>
      <p:ext uri="{BB962C8B-B14F-4D97-AF65-F5344CB8AC3E}">
        <p14:creationId xmlns:p14="http://schemas.microsoft.com/office/powerpoint/2010/main" val="245992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8" name="그룹 7"/>
          <p:cNvGrpSpPr/>
          <p:nvPr/>
        </p:nvGrpSpPr>
        <p:grpSpPr>
          <a:xfrm>
            <a:off x="1131046" y="380656"/>
            <a:ext cx="3119765" cy="692780"/>
            <a:chOff x="1131046" y="400051"/>
            <a:chExt cx="3119765" cy="692780"/>
          </a:xfrm>
        </p:grpSpPr>
        <p:sp>
          <p:nvSpPr>
            <p:cNvPr id="6" name="TextBox 5"/>
            <p:cNvSpPr txBox="1"/>
            <p:nvPr/>
          </p:nvSpPr>
          <p:spPr>
            <a:xfrm>
              <a:off x="1131046" y="400051"/>
              <a:ext cx="31197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추후 추가</a:t>
              </a:r>
              <a:r>
                <a:rPr lang="en-US" altLang="ko-KR" sz="28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/</a:t>
              </a:r>
              <a:r>
                <a:rPr lang="ko-KR" altLang="en-US" sz="28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수정 사항</a:t>
              </a:r>
              <a:endPara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1150096" y="831221"/>
              <a:ext cx="3089307" cy="2616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1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구현을 하지 못했거나 나중에 추가하면 좋을 사항들</a:t>
              </a:r>
              <a:endPara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4338574" y="2100396"/>
            <a:ext cx="0" cy="32480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8150635" y="2100396"/>
            <a:ext cx="0" cy="3248025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직사각형 16"/>
          <p:cNvSpPr/>
          <p:nvPr/>
        </p:nvSpPr>
        <p:spPr>
          <a:xfrm>
            <a:off x="1202826" y="2100396"/>
            <a:ext cx="2489880" cy="17890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SNS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활용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4900336" y="2100396"/>
            <a:ext cx="2489880" cy="17890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GNB click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효과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8929105" y="2100396"/>
            <a:ext cx="2489880" cy="178906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오류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66670" y="4005395"/>
            <a:ext cx="173476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SNS </a:t>
            </a:r>
            <a:r>
              <a:rPr lang="ko-KR" altLang="en-US" sz="2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적극 활용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249039" y="4005395"/>
            <a:ext cx="1792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Click </a:t>
            </a:r>
            <a:r>
              <a:rPr lang="ko-KR" altLang="en-US" sz="2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효과 적용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180960" y="4005396"/>
            <a:ext cx="1951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이미지 경로 오류</a:t>
            </a:r>
            <a:endParaRPr lang="ko-KR" altLang="en-US" sz="20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326499" y="4521443"/>
            <a:ext cx="23514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요즘 대부분의 사람들이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홈페이지보다</a:t>
            </a:r>
            <a:endParaRPr lang="en-US" altLang="ko-KR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모바일과 </a:t>
            </a:r>
            <a:r>
              <a:rPr lang="en-US" altLang="ko-KR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SNS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이용률이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많기 때문에 </a:t>
            </a:r>
            <a:endParaRPr lang="en-US" altLang="ko-KR" sz="1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좀더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다양한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소셜 네트워크를 적극</a:t>
            </a:r>
            <a:endParaRPr lang="en-US" altLang="ko-KR" sz="1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활용하여 홍보에 힘쓰면 좋을 것 같음</a:t>
            </a:r>
            <a:endParaRPr lang="en-US" altLang="ko-KR" sz="1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900336" y="4521443"/>
            <a:ext cx="2489281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헤더에서 메뉴 클릭하여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다른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페이지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이동할 때</a:t>
            </a:r>
            <a:r>
              <a:rPr lang="en-US" altLang="ko-KR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효과 넣은 부분이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잘 적용되지 않아서 </a:t>
            </a:r>
            <a:r>
              <a:rPr lang="en-US" altLang="ko-KR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hover</a:t>
            </a:r>
            <a:r>
              <a:rPr lang="en-US" altLang="ko-KR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en-US" altLang="ko-KR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focus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로 추가하였으나</a:t>
            </a:r>
            <a:endParaRPr lang="en-US" altLang="ko-KR" sz="1100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오류가 생기고 어떻게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수정해야할지 몰라 방법을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찾은 후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수정</a:t>
            </a:r>
            <a:endParaRPr lang="ko-KR" altLang="en-US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8993543" y="4521443"/>
            <a:ext cx="2361003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코드를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확인했을 때 </a:t>
            </a:r>
            <a:r>
              <a:rPr lang="ko-KR" altLang="en-US" sz="1100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특정 부분에서 이미지 경로가 잘 못 되어있다는 오류가 뜨는데 이유를 몰라 수정하지 못함</a:t>
            </a:r>
            <a:endParaRPr lang="ko-KR" altLang="en-US" sz="1100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949533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842" b="10842"/>
          <a:stretch/>
        </p:blipFill>
        <p:spPr>
          <a:xfrm>
            <a:off x="0" y="0"/>
            <a:ext cx="12198080" cy="6861420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608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5">
                  <a:lumMod val="89000"/>
                  <a:alpha val="40000"/>
                </a:schemeClr>
              </a:gs>
              <a:gs pos="23000">
                <a:schemeClr val="accent5">
                  <a:lumMod val="89000"/>
                  <a:alpha val="60000"/>
                </a:schemeClr>
              </a:gs>
              <a:gs pos="69000">
                <a:schemeClr val="accent5">
                  <a:lumMod val="75000"/>
                  <a:alpha val="70000"/>
                </a:schemeClr>
              </a:gs>
              <a:gs pos="97000">
                <a:schemeClr val="accent5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3589545" y="2875002"/>
            <a:ext cx="50129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600" b="1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감사합니다 </a:t>
            </a:r>
            <a:r>
              <a:rPr lang="en-US" altLang="ko-KR" sz="6600" b="1" dirty="0" smtClean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  <a:sym typeface="Wingdings" panose="05000000000000000000" pitchFamily="2" charset="2"/>
              </a:rPr>
              <a:t></a:t>
            </a:r>
            <a:endParaRPr lang="ko-KR" altLang="en-US" sz="6600" b="1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05044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나눔스퀘어라운드 Regular"/>
                <a:cs typeface="+mn-cs"/>
              </a:rPr>
              <a:t>Copyrightⓒ. Saebyeol Yu. All Rights Reserved.</a:t>
            </a:r>
            <a:endParaRPr kumimoji="0" lang="ko-KR" altLang="en-US" sz="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라운드 Regular"/>
              <a:cs typeface="+mn-c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733550"/>
            <a:ext cx="160332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sz="19900" b="1" noProof="0" dirty="0">
                <a:solidFill>
                  <a:srgbClr val="BB9F9E">
                    <a:lumMod val="20000"/>
                    <a:lumOff val="80000"/>
                  </a:srgbClr>
                </a:solidFill>
                <a:latin typeface="Arial"/>
              </a:rPr>
              <a:t>1</a:t>
            </a:r>
            <a:endParaRPr kumimoji="0" lang="ko-KR" altLang="en-US" sz="19900" b="1" i="0" u="none" strike="noStrike" kern="1200" cap="none" spc="0" normalizeH="0" baseline="0" noProof="0" dirty="0">
              <a:ln>
                <a:noFill/>
              </a:ln>
              <a:solidFill>
                <a:srgbClr val="BB9F9E">
                  <a:lumMod val="20000"/>
                  <a:lumOff val="80000"/>
                </a:srgbClr>
              </a:solidFill>
              <a:effectLst/>
              <a:uLnTx/>
              <a:uFillTx/>
              <a:latin typeface="Arial"/>
              <a:cs typeface="+mn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01334" y="2844225"/>
            <a:ext cx="278153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5400" spc="-150" dirty="0" smtClean="0">
                <a:solidFill>
                  <a:srgbClr val="FFFFFF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작업 순서</a:t>
            </a:r>
            <a:endParaRPr kumimoji="0" lang="ko-KR" altLang="en-US" sz="5400" b="0" i="0" u="none" strike="noStrike" kern="1200" cap="none" spc="-15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나눔스퀘어 Bold" panose="020B0600000101010101" pitchFamily="50" charset="-127"/>
              <a:ea typeface="나눔스퀘어 Bold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94279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150096" y="1638079"/>
            <a:ext cx="2041451" cy="4541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가장 먼저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PPT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에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넣을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자료 준비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정리를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분담하여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찾고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내용 정리를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한 후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개인적으로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수정하고 싶은 부분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소통하며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수정작업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6" name="직사각형 15"/>
          <p:cNvSpPr/>
          <p:nvPr/>
        </p:nvSpPr>
        <p:spPr>
          <a:xfrm>
            <a:off x="1150096" y="1638079"/>
            <a:ext cx="2041451" cy="6585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grpSp>
        <p:nvGrpSpPr>
          <p:cNvPr id="6" name="그룹 5"/>
          <p:cNvGrpSpPr/>
          <p:nvPr/>
        </p:nvGrpSpPr>
        <p:grpSpPr>
          <a:xfrm>
            <a:off x="1131046" y="333376"/>
            <a:ext cx="2326278" cy="711830"/>
            <a:chOff x="1131046" y="400051"/>
            <a:chExt cx="2326278" cy="711830"/>
          </a:xfrm>
        </p:grpSpPr>
        <p:sp>
          <p:nvSpPr>
            <p:cNvPr id="7" name="TextBox 6"/>
            <p:cNvSpPr txBox="1"/>
            <p:nvPr/>
          </p:nvSpPr>
          <p:spPr>
            <a:xfrm>
              <a:off x="1131046" y="400051"/>
              <a:ext cx="232627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 smtClean="0">
                  <a:latin typeface="나눔스퀘어 Bold" panose="020B0600000101010101" pitchFamily="50" charset="-127"/>
                  <a:ea typeface="나눔스퀘어 Bold" panose="020B0600000101010101" pitchFamily="50" charset="-127"/>
                </a:rPr>
                <a:t>협동 작업 순서</a:t>
              </a:r>
              <a:endParaRPr lang="ko-KR" altLang="en-US" sz="2800" dirty="0">
                <a:latin typeface="나눔스퀘어 Bold" panose="020B0600000101010101" pitchFamily="50" charset="-127"/>
                <a:ea typeface="나눔스퀘어 Bold" panose="020B0600000101010101" pitchFamily="50" charset="-127"/>
              </a:endParaRP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232683" y="850271"/>
              <a:ext cx="1958864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11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프로젝트 </a:t>
              </a:r>
              <a:r>
                <a:rPr lang="ko-KR" altLang="en-US" sz="11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작업했던 </a:t>
              </a:r>
              <a:r>
                <a:rPr lang="ko-KR" altLang="en-US" sz="1100" dirty="0" smtClean="0"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방법과 순서</a:t>
              </a:r>
              <a:endParaRPr lang="ko-KR" altLang="en-US" sz="1100" dirty="0">
                <a:latin typeface="나눔스퀘어" panose="020B0600000101010101" pitchFamily="50" charset="-127"/>
                <a:ea typeface="나눔스퀘어" panose="020B0600000101010101" pitchFamily="50" charset="-127"/>
              </a:endParaRPr>
            </a:p>
          </p:txBody>
        </p:sp>
      </p:grpSp>
      <p:sp>
        <p:nvSpPr>
          <p:cNvPr id="33" name="직사각형 32"/>
          <p:cNvSpPr/>
          <p:nvPr/>
        </p:nvSpPr>
        <p:spPr>
          <a:xfrm>
            <a:off x="9425771" y="1638079"/>
            <a:ext cx="2041451" cy="4541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마무리 단계에서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오류 사항과 구현 확인과 전체적인 이미지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수정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약간의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보안을 하고 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파비콘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제작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정리 된 파일 각자 받고 또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수정 사항에 대해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서로 얘기하며 수정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보안 작업까지 끝냄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4" name="직사각형 33"/>
          <p:cNvSpPr/>
          <p:nvPr/>
        </p:nvSpPr>
        <p:spPr>
          <a:xfrm>
            <a:off x="3908654" y="1638079"/>
            <a:ext cx="2041451" cy="4541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피그마로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공용 파일을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만들어 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전체적인 틀을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제작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각자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분담하여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서브페이지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하나씩 맡아서 작업 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정리</a:t>
            </a:r>
            <a:endParaRPr lang="ko-KR" altLang="en-US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5" name="직사각형 34"/>
          <p:cNvSpPr/>
          <p:nvPr/>
        </p:nvSpPr>
        <p:spPr>
          <a:xfrm>
            <a:off x="6667212" y="1638079"/>
            <a:ext cx="2041451" cy="4541329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메인페이지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헤더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컨텐츠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dirty="0" err="1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푸터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나누어 작업하고 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합치어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코드 작업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수정</a:t>
            </a:r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보안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en-US" altLang="ko-KR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-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각자 디자인했던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서브 페이지 맡아서 작업하고 파일 전송 받고 서로의 </a:t>
            </a:r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의견</a:t>
            </a:r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just"/>
            <a:r>
              <a:rPr lang="ko-KR" altLang="en-US" dirty="0" smtClean="0">
                <a:latin typeface="나눔스퀘어" panose="020B0600000101010101" pitchFamily="50" charset="-127"/>
                <a:ea typeface="나눔스퀘어" panose="020B0600000101010101" pitchFamily="50" charset="-127"/>
              </a:rPr>
              <a:t>합치어 수정 작업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ctr"/>
            <a:endParaRPr lang="en-US" altLang="ko-KR" dirty="0" smtClean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399296" y="372407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153118" y="372407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906940" y="3724077"/>
            <a:ext cx="389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latin typeface="+mn-ea"/>
              </a:rPr>
              <a:t>&gt;&gt;</a:t>
            </a:r>
            <a:endParaRPr lang="ko-KR" altLang="en-US" dirty="0">
              <a:latin typeface="+mn-e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740040" y="1793692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STEP 1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3908653" y="1638079"/>
            <a:ext cx="2041451" cy="6585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/>
          <p:cNvSpPr txBox="1"/>
          <p:nvPr/>
        </p:nvSpPr>
        <p:spPr>
          <a:xfrm>
            <a:off x="4498597" y="1793692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STEP 2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6667210" y="1638079"/>
            <a:ext cx="2041451" cy="6585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7257154" y="1793692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STEP 3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2" name="직사각형 41"/>
          <p:cNvSpPr/>
          <p:nvPr/>
        </p:nvSpPr>
        <p:spPr>
          <a:xfrm>
            <a:off x="9425767" y="1638079"/>
            <a:ext cx="2041451" cy="658554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10005078" y="1793692"/>
            <a:ext cx="925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STEP 4</a:t>
            </a:r>
            <a:endParaRPr lang="ko-KR" altLang="en-US" dirty="0">
              <a:solidFill>
                <a:schemeClr val="bg1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606790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733550"/>
            <a:ext cx="160332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2</a:t>
            </a:r>
            <a:endParaRPr lang="ko-KR" altLang="en-US" sz="19900" b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01334" y="2844225"/>
            <a:ext cx="27045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 err="1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사이트맵</a:t>
            </a:r>
            <a:endParaRPr lang="ko-KR" altLang="en-US" sz="5400" dirty="0">
              <a:solidFill>
                <a:schemeClr val="accent4">
                  <a:lumMod val="20000"/>
                  <a:lumOff val="80000"/>
                </a:schemeClr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4218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131046" y="424191"/>
            <a:ext cx="14927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err="1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사이트맵</a:t>
            </a:r>
            <a:endParaRPr lang="ko-KR" altLang="en-US" sz="2800" dirty="0"/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764705"/>
              </p:ext>
            </p:extLst>
          </p:nvPr>
        </p:nvGraphicFramePr>
        <p:xfrm>
          <a:off x="1150096" y="1772289"/>
          <a:ext cx="9941235" cy="305464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8824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824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8824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98824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988247">
                  <a:extLst>
                    <a:ext uri="{9D8B030D-6E8A-4147-A177-3AD203B41FA5}">
                      <a16:colId xmlns:a16="http://schemas.microsoft.com/office/drawing/2014/main" val="1163106565"/>
                    </a:ext>
                  </a:extLst>
                </a:gridCol>
              </a:tblGrid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About us</a:t>
                      </a:r>
                      <a:endParaRPr lang="ko-KR" altLang="en-US" sz="2000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smtClean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Menu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" panose="020B0600000101010101" pitchFamily="50" charset="-127"/>
                          <a:ea typeface="나눔스퀘어" panose="020B0600000101010101" pitchFamily="50" charset="-127"/>
                          <a:cs typeface="+mn-cs"/>
                        </a:rPr>
                        <a:t>Event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나눔스퀘어" panose="020B0600000101010101" pitchFamily="50" charset="-127"/>
                        <a:ea typeface="나눔스퀘어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kumimoji="0" lang="en-US" altLang="ko-KR" sz="2000" b="1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  <a:cs typeface="+mn-cs"/>
                        </a:rPr>
                        <a:t>Franchise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b="1" dirty="0" smtClean="0">
                          <a:solidFill>
                            <a:schemeClr val="bg1"/>
                          </a:solidFill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Service</a:t>
                      </a:r>
                      <a:endParaRPr lang="ko-KR" altLang="en-US" sz="2000" b="1" dirty="0">
                        <a:solidFill>
                          <a:schemeClr val="bg1"/>
                        </a:solidFill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>
                      <a:noFill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Grazie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Coffee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이벤트 소식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Concept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Notice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Grazie story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Beverage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당첨자 현황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err="1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개설안내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FAQ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618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오시는 길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Bakery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고객의 소리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29916"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>
                      <a:noFill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food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000" dirty="0" smtClean="0">
                          <a:latin typeface="나눔스퀘어 Bold" panose="020B0600000101010101" pitchFamily="50" charset="-127"/>
                          <a:ea typeface="나눔스퀘어 Bold" panose="020B0600000101010101" pitchFamily="50" charset="-127"/>
                        </a:rPr>
                        <a:t>제품 구매상담</a:t>
                      </a:r>
                      <a:endParaRPr lang="ko-KR" altLang="en-US" sz="2000" dirty="0">
                        <a:latin typeface="나눔스퀘어 Bold" panose="020B0600000101010101" pitchFamily="50" charset="-127"/>
                        <a:ea typeface="나눔스퀘어 Bold" panose="020B0600000101010101" pitchFamily="50" charset="-127"/>
                      </a:endParaRPr>
                    </a:p>
                  </a:txBody>
                  <a:tcPr anchor="ctr">
                    <a:lnL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" name="TextBox 9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5046634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733550"/>
            <a:ext cx="160332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3</a:t>
            </a:r>
            <a:endParaRPr lang="ko-KR" altLang="en-US" sz="19900" b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01334" y="2844225"/>
            <a:ext cx="41376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dirty="0" smtClean="0">
                <a:solidFill>
                  <a:schemeClr val="accent4">
                    <a:lumMod val="20000"/>
                    <a:lumOff val="80000"/>
                  </a:schemeClr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스타일 가이드</a:t>
            </a:r>
            <a:endParaRPr lang="ko-KR" altLang="en-US" sz="5400" dirty="0">
              <a:solidFill>
                <a:schemeClr val="accent4">
                  <a:lumMod val="20000"/>
                  <a:lumOff val="80000"/>
                </a:schemeClr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360365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타원 3"/>
          <p:cNvSpPr/>
          <p:nvPr/>
        </p:nvSpPr>
        <p:spPr>
          <a:xfrm>
            <a:off x="352426" y="352426"/>
            <a:ext cx="666750" cy="6667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9" r="21084" b="37250"/>
          <a:stretch/>
        </p:blipFill>
        <p:spPr>
          <a:xfrm>
            <a:off x="464296" y="409575"/>
            <a:ext cx="478680" cy="504826"/>
          </a:xfrm>
          <a:prstGeom prst="rect">
            <a:avLst/>
          </a:prstGeom>
          <a:effectLst>
            <a:outerShdw dist="25400" dir="2700000" algn="tl" rotWithShape="0">
              <a:schemeClr val="accent1">
                <a:lumMod val="50000"/>
                <a:alpha val="40000"/>
              </a:schemeClr>
            </a:outerShdw>
          </a:effectLst>
        </p:spPr>
      </p:pic>
      <p:sp>
        <p:nvSpPr>
          <p:cNvPr id="7" name="TextBox 6"/>
          <p:cNvSpPr txBox="1"/>
          <p:nvPr/>
        </p:nvSpPr>
        <p:spPr>
          <a:xfrm>
            <a:off x="1135274" y="424191"/>
            <a:ext cx="22365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스타일 가이드</a:t>
            </a:r>
            <a:endParaRPr lang="ko-KR" altLang="en-US" sz="28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22" name="타원 21"/>
          <p:cNvSpPr/>
          <p:nvPr/>
        </p:nvSpPr>
        <p:spPr>
          <a:xfrm>
            <a:off x="464296" y="1975839"/>
            <a:ext cx="1758766" cy="1758766"/>
          </a:xfrm>
          <a:prstGeom prst="ellipse">
            <a:avLst/>
          </a:prstGeom>
          <a:solidFill>
            <a:srgbClr val="5B1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/>
          <p:cNvSpPr/>
          <p:nvPr/>
        </p:nvSpPr>
        <p:spPr>
          <a:xfrm>
            <a:off x="464296" y="4278772"/>
            <a:ext cx="1758766" cy="1758766"/>
          </a:xfrm>
          <a:prstGeom prst="ellipse">
            <a:avLst/>
          </a:prstGeom>
          <a:solidFill>
            <a:srgbClr val="BDAB1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/>
          <p:cNvSpPr/>
          <p:nvPr/>
        </p:nvSpPr>
        <p:spPr>
          <a:xfrm>
            <a:off x="2661032" y="4280382"/>
            <a:ext cx="1758766" cy="1758766"/>
          </a:xfrm>
          <a:prstGeom prst="ellipse">
            <a:avLst/>
          </a:prstGeom>
          <a:solidFill>
            <a:srgbClr val="F8F7F2"/>
          </a:solidFill>
          <a:ln>
            <a:solidFill>
              <a:schemeClr val="tx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타원 24"/>
          <p:cNvSpPr/>
          <p:nvPr/>
        </p:nvSpPr>
        <p:spPr>
          <a:xfrm>
            <a:off x="2661032" y="2009407"/>
            <a:ext cx="1758766" cy="1758766"/>
          </a:xfrm>
          <a:prstGeom prst="ellipse">
            <a:avLst/>
          </a:prstGeom>
          <a:solidFill>
            <a:srgbClr val="8A54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528391" y="2561716"/>
            <a:ext cx="16305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primary </a:t>
            </a:r>
            <a:r>
              <a:rPr lang="en-US" altLang="ko-KR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color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#5B1333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744796" y="4973489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#</a:t>
            </a:r>
            <a:r>
              <a:rPr lang="en-US" altLang="ko-KR" dirty="0" smtClean="0"/>
              <a:t>BDAB15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2967181" y="4973489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/>
              <a:t>#F6F5EF</a:t>
            </a:r>
            <a:endParaRPr lang="ko-KR" altLang="en-US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2943136" y="2700215"/>
            <a:ext cx="11945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#8A546C</a:t>
            </a:r>
            <a:endParaRPr lang="ko-KR" altLang="en-US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9879006" y="6505575"/>
            <a:ext cx="22429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6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6"/>
              </a:solidFill>
              <a:latin typeface="+mn-ea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950401" y="3751381"/>
            <a:ext cx="9494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 smtClean="0"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Color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5113496" y="1515275"/>
            <a:ext cx="6637867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H2 </a:t>
            </a:r>
            <a:r>
              <a:rPr lang="en-US" altLang="ko-KR" sz="3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P36 </a:t>
            </a:r>
            <a:r>
              <a:rPr lang="ko-KR" altLang="en-US" sz="3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안녕하세요 </a:t>
            </a:r>
            <a:r>
              <a:rPr lang="en-US" altLang="ko-KR" sz="36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</a:t>
            </a:r>
          </a:p>
          <a:p>
            <a:r>
              <a:rPr lang="en-US" altLang="ko-KR" sz="36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Noto </a:t>
            </a:r>
            <a:r>
              <a:rPr lang="en-US" altLang="ko-KR" sz="3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sans Medium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/>
            </a:r>
            <a:b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</a:br>
            <a:r>
              <a:rPr lang="en-US" altLang="ko-KR" sz="2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H3 P26 </a:t>
            </a:r>
            <a:r>
              <a:rPr lang="ko-KR" altLang="en-US" sz="2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안녕하세요 </a:t>
            </a:r>
            <a:r>
              <a:rPr lang="en-US" altLang="ko-KR" sz="26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 Noto sans Medium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/>
            </a:r>
            <a:b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</a:b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본문 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text P18 </a:t>
            </a:r>
            <a:r>
              <a:rPr lang="ko-KR" altLang="en-US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안녕하세요 </a:t>
            </a:r>
            <a: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 Noto sans Medium</a:t>
            </a:r>
            <a:br>
              <a:rPr lang="en-US" altLang="ko-KR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</a:br>
            <a:r>
              <a:rPr lang="en-US" altLang="ko-KR" sz="14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small text </a:t>
            </a:r>
            <a:r>
              <a:rPr lang="en-US" altLang="ko-KR" sz="14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P14 </a:t>
            </a:r>
            <a:r>
              <a:rPr lang="ko-KR" altLang="en-US" sz="14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안녕하세요 </a:t>
            </a:r>
            <a:r>
              <a:rPr lang="en-US" altLang="ko-KR" sz="1400" dirty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. Noto </a:t>
            </a:r>
            <a:r>
              <a:rPr lang="en-US" altLang="ko-KR" sz="1400" dirty="0" smtClean="0">
                <a:latin typeface="Noto Sans KR Medium" panose="020B0600000000000000" pitchFamily="34" charset="-127"/>
                <a:ea typeface="Noto Sans KR Medium" panose="020B0600000000000000" pitchFamily="34" charset="-127"/>
              </a:rPr>
              <a:t>sans Medium</a:t>
            </a:r>
            <a:endParaRPr lang="ko-KR" altLang="en-US" sz="1400" dirty="0">
              <a:latin typeface="Noto Sans KR Medium" panose="020B0600000000000000" pitchFamily="34" charset="-127"/>
              <a:ea typeface="Noto Sans KR Medium" panose="020B0600000000000000" pitchFamily="34" charset="-127"/>
            </a:endParaRPr>
          </a:p>
        </p:txBody>
      </p:sp>
      <p:sp>
        <p:nvSpPr>
          <p:cNvPr id="37" name="직사각형 36"/>
          <p:cNvSpPr/>
          <p:nvPr/>
        </p:nvSpPr>
        <p:spPr>
          <a:xfrm>
            <a:off x="5113495" y="3927048"/>
            <a:ext cx="6637867" cy="20928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36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H2 P36 </a:t>
            </a:r>
            <a:r>
              <a:rPr lang="ko-KR" altLang="en-US" sz="36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안녕하세요 </a:t>
            </a:r>
            <a:r>
              <a:rPr lang="en-US" altLang="ko-KR" sz="3600" dirty="0" smtClean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</a:t>
            </a:r>
          </a:p>
          <a:p>
            <a:r>
              <a:rPr lang="en-US" altLang="ko-KR" sz="3600" dirty="0" smtClean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Noto </a:t>
            </a:r>
            <a:r>
              <a:rPr lang="en-US" altLang="ko-KR" sz="36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sans Regular</a:t>
            </a:r>
            <a:r>
              <a:rPr lang="en-US" altLang="ko-KR" sz="28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/>
            </a:r>
            <a:br>
              <a:rPr lang="en-US" altLang="ko-KR" sz="28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</a:br>
            <a:r>
              <a:rPr lang="en-US" altLang="ko-KR" sz="26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H3 P26 </a:t>
            </a:r>
            <a:r>
              <a:rPr lang="ko-KR" altLang="en-US" sz="26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안녕하세요 </a:t>
            </a:r>
            <a:r>
              <a:rPr lang="en-US" altLang="ko-KR" sz="26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Noto sans Regular</a:t>
            </a:r>
            <a:r>
              <a:rPr lang="en-US" altLang="ko-KR" sz="28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/>
            </a:r>
            <a:br>
              <a:rPr lang="en-US" altLang="ko-KR" sz="28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</a:br>
            <a:r>
              <a:rPr lang="ko-KR" altLang="en-US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본문 </a:t>
            </a:r>
            <a:r>
              <a:rPr lang="en-US" altLang="ko-KR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text P18 </a:t>
            </a:r>
            <a:r>
              <a:rPr lang="ko-KR" altLang="en-US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안녕하세요 </a:t>
            </a:r>
            <a:r>
              <a:rPr lang="en-US" altLang="ko-KR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Noto sans Regular</a:t>
            </a:r>
            <a:r>
              <a:rPr lang="en-US" altLang="ko-KR" sz="28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/>
            </a:r>
            <a:br>
              <a:rPr lang="en-US" altLang="ko-KR" sz="28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</a:br>
            <a:r>
              <a:rPr lang="en-US" altLang="ko-KR" sz="14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small text P14 </a:t>
            </a:r>
            <a:r>
              <a:rPr lang="ko-KR" altLang="en-US" sz="14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안녕하세요 </a:t>
            </a:r>
            <a:r>
              <a:rPr lang="en-US" altLang="ko-KR" sz="1400" dirty="0"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. Noto sans Regular</a:t>
            </a:r>
            <a:endParaRPr lang="ko-KR" altLang="en-US" sz="1400" dirty="0"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5113495" y="706229"/>
            <a:ext cx="17947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2400" dirty="0"/>
              <a:t>Typography</a:t>
            </a:r>
            <a:endParaRPr lang="ko-KR" altLang="en-US" sz="2400" dirty="0"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159438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9768399" y="6505575"/>
            <a:ext cx="23535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5800" y="1733550"/>
            <a:ext cx="160332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9900" b="1" dirty="0">
                <a:solidFill>
                  <a:schemeClr val="accent4">
                    <a:lumMod val="20000"/>
                    <a:lumOff val="80000"/>
                  </a:schemeClr>
                </a:solidFill>
                <a:latin typeface="+mj-lt"/>
              </a:rPr>
              <a:t>4</a:t>
            </a:r>
            <a:endParaRPr lang="ko-KR" altLang="en-US" sz="19900" b="1" dirty="0">
              <a:solidFill>
                <a:schemeClr val="accent4">
                  <a:lumMod val="20000"/>
                  <a:lumOff val="80000"/>
                </a:schemeClr>
              </a:solidFill>
              <a:latin typeface="+mj-lt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401334" y="2844225"/>
            <a:ext cx="537839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5400" spc="-150" dirty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프로젝트 작품 소개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432431" y="3804687"/>
            <a:ext cx="8771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dirty="0" smtClean="0">
                <a:solidFill>
                  <a:schemeClr val="bg1"/>
                </a:solidFill>
                <a:latin typeface="나눔스퀘어 Bold" panose="020B0600000101010101" pitchFamily="50" charset="-127"/>
                <a:ea typeface="나눔스퀘어 Bold" panose="020B0600000101010101" pitchFamily="50" charset="-127"/>
              </a:rPr>
              <a:t>- PC</a:t>
            </a:r>
            <a:endParaRPr lang="ko-KR" altLang="en-US" sz="2800" dirty="0">
              <a:solidFill>
                <a:schemeClr val="bg1"/>
              </a:solidFill>
              <a:latin typeface="나눔스퀘어 Bold" panose="020B0600000101010101" pitchFamily="50" charset="-127"/>
              <a:ea typeface="나눔스퀘어 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42725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오늘의PPT색상테마068_003">
      <a:dk1>
        <a:srgbClr val="3A3838"/>
      </a:dk1>
      <a:lt1>
        <a:srgbClr val="FFFFFF"/>
      </a:lt1>
      <a:dk2>
        <a:srgbClr val="5D5B5B"/>
      </a:dk2>
      <a:lt2>
        <a:srgbClr val="F2F2F2"/>
      </a:lt2>
      <a:accent1>
        <a:srgbClr val="C87661"/>
      </a:accent1>
      <a:accent2>
        <a:srgbClr val="DF9D8C"/>
      </a:accent2>
      <a:accent3>
        <a:srgbClr val="FBD6C1"/>
      </a:accent3>
      <a:accent4>
        <a:srgbClr val="BB9F9E"/>
      </a:accent4>
      <a:accent5>
        <a:srgbClr val="8F807F"/>
      </a:accent5>
      <a:accent6>
        <a:srgbClr val="726564"/>
      </a:accent6>
      <a:hlink>
        <a:srgbClr val="757070"/>
      </a:hlink>
      <a:folHlink>
        <a:srgbClr val="757070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1627</TotalTime>
  <Words>814</Words>
  <Application>Microsoft Office PowerPoint</Application>
  <PresentationFormat>와이드스크린</PresentationFormat>
  <Paragraphs>214</Paragraphs>
  <Slides>22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32" baseType="lpstr">
      <vt:lpstr>Noto Sans KR Medium</vt:lpstr>
      <vt:lpstr>Noto Sans KR Regular</vt:lpstr>
      <vt:lpstr>나눔스퀘어</vt:lpstr>
      <vt:lpstr>나눔스퀘어 Bold</vt:lpstr>
      <vt:lpstr>나눔스퀘어 ExtraBold</vt:lpstr>
      <vt:lpstr>나눔스퀘어라운드 Regular</vt:lpstr>
      <vt:lpstr>맑은 고딕</vt:lpstr>
      <vt:lpstr>Arial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i7D-13</cp:lastModifiedBy>
  <cp:revision>162</cp:revision>
  <dcterms:created xsi:type="dcterms:W3CDTF">2015-01-21T11:35:38Z</dcterms:created>
  <dcterms:modified xsi:type="dcterms:W3CDTF">2022-03-25T03:40:39Z</dcterms:modified>
</cp:coreProperties>
</file>

<file path=docProps/thumbnail.jpeg>
</file>